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317" r:id="rId2"/>
    <p:sldId id="319" r:id="rId3"/>
    <p:sldId id="323" r:id="rId4"/>
    <p:sldId id="324" r:id="rId5"/>
    <p:sldId id="332" r:id="rId6"/>
    <p:sldId id="333" r:id="rId7"/>
    <p:sldId id="326" r:id="rId8"/>
    <p:sldId id="331" r:id="rId9"/>
    <p:sldId id="335" r:id="rId10"/>
    <p:sldId id="334" r:id="rId11"/>
    <p:sldId id="329" r:id="rId12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essler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D90"/>
    <a:srgbClr val="2165AA"/>
    <a:srgbClr val="F3FC82"/>
    <a:srgbClr val="49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5" autoAdjust="0"/>
    <p:restoredTop sz="90965" autoAdjust="0"/>
  </p:normalViewPr>
  <p:slideViewPr>
    <p:cSldViewPr showGuides="1">
      <p:cViewPr>
        <p:scale>
          <a:sx n="100" d="100"/>
          <a:sy n="100" d="100"/>
        </p:scale>
        <p:origin x="-965" y="197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8B1D-4A40-45D5-B0F5-BBC03057891F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9D470-8455-4F17-A22B-B7237AFA0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5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9D470-8455-4F17-A22B-B7237AFA06B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37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Raum für Ihre Notizen:</a:t>
            </a:r>
          </a:p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Seite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kumimoji="0" lang="de-DE" sz="4400" b="1" i="0" u="none" strike="noStrike" kern="1200" cap="none" normalizeH="0" baseline="0" dirty="0">
                <a:ln>
                  <a:noFill/>
                </a:ln>
                <a:solidFill>
                  <a:srgbClr val="104D9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908800"/>
            <a:ext cx="8316000" cy="720000"/>
          </a:xfrm>
          <a:prstGeom prst="rect">
            <a:avLst/>
          </a:prstGeom>
        </p:spPr>
        <p:txBody>
          <a:bodyPr vert="horz"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0" lang="de-DE" sz="2400" b="1" i="0" u="none" strike="noStrike" kern="1200" cap="none" normalizeH="0" baseline="0" dirty="0">
                <a:ln>
                  <a:noFill/>
                </a:ln>
                <a:solidFill>
                  <a:srgbClr val="104D9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kumimoji="0" lang="de-DE" sz="4400" b="1" i="0" u="none" strike="noStrike" kern="1200" cap="all" normalizeH="0" baseline="0" dirty="0">
                <a:ln>
                  <a:noFill/>
                </a:ln>
                <a:solidFill>
                  <a:srgbClr val="104D9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08800"/>
            <a:ext cx="8316000" cy="72000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kumimoji="0" lang="de-DE" sz="2400" b="1" i="0" u="none" strike="noStrike" kern="1200" cap="none" normalizeH="0" baseline="0" smtClean="0">
                <a:ln>
                  <a:noFill/>
                </a:ln>
                <a:solidFill>
                  <a:srgbClr val="104D9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908800"/>
            <a:ext cx="8316000" cy="720000"/>
          </a:xfrm>
          <a:prstGeom prst="rect">
            <a:avLst/>
          </a:prstGeom>
        </p:spPr>
        <p:txBody>
          <a:bodyPr vert="horz"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0" lang="de-DE" sz="2400" b="1" i="0" u="none" strike="noStrike" kern="1200" cap="none" normalizeH="0" baseline="0" dirty="0">
                <a:ln>
                  <a:noFill/>
                </a:ln>
                <a:solidFill>
                  <a:srgbClr val="104D9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097838" cy="7191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916113"/>
            <a:ext cx="8097838" cy="41386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6245225"/>
            <a:ext cx="5535612" cy="4683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019925" y="0"/>
            <a:ext cx="2124075" cy="4683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0F23EBB-51C2-411C-8DF8-F682E09B630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344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0035" y="1043758"/>
            <a:ext cx="6345826" cy="935783"/>
          </a:xfrm>
          <a:prstGeom prst="rect">
            <a:avLst/>
          </a:prstGeom>
        </p:spPr>
        <p:txBody>
          <a:bodyPr lIns="76800" tIns="38400" rIns="76800" bIns="38400" anchor="t">
            <a:noAutofit/>
          </a:bodyPr>
          <a:lstStyle>
            <a:lvl1pPr algn="l">
              <a:lnSpc>
                <a:spcPct val="90000"/>
              </a:lnSpc>
              <a:spcBef>
                <a:spcPts val="840"/>
              </a:spcBef>
              <a:defRPr sz="2700" baseline="0"/>
            </a:lvl1pPr>
          </a:lstStyle>
          <a:p>
            <a:r>
              <a:rPr lang="de-DE" dirty="0"/>
              <a:t>Das ist ein Beispieltitel. Er kann zwei Zeilen lang sein und hat eine Schriftgröße von 32.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="" xmlns:a16="http://schemas.microsoft.com/office/drawing/2014/main" id="{32585D4D-C866-430E-A2C1-41FA0210B51A}"/>
              </a:ext>
            </a:extLst>
          </p:cNvPr>
          <p:cNvSpPr txBox="1">
            <a:spLocks/>
          </p:cNvSpPr>
          <p:nvPr userDrawn="1"/>
        </p:nvSpPr>
        <p:spPr>
          <a:xfrm>
            <a:off x="6957203" y="6290079"/>
            <a:ext cx="2057668" cy="277106"/>
          </a:xfrm>
          <a:prstGeom prst="rect">
            <a:avLst/>
          </a:prstGeom>
        </p:spPr>
        <p:txBody>
          <a:bodyPr vert="horz" lIns="76800" tIns="38400" rIns="76800" bIns="3840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A40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5058433" y="2133106"/>
            <a:ext cx="3834312" cy="4031317"/>
          </a:xfrm>
          <a:prstGeom prst="rect">
            <a:avLst/>
          </a:prstGeom>
        </p:spPr>
        <p:txBody>
          <a:bodyPr lIns="76800" tIns="38400" rIns="76800" bIns="38400"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51255" y="2133106"/>
            <a:ext cx="4698818" cy="4031317"/>
          </a:xfrm>
          <a:prstGeom prst="rect">
            <a:avLst/>
          </a:prstGeom>
        </p:spPr>
        <p:txBody>
          <a:bodyPr lIns="76800" tIns="38400" rIns="76800" bIns="3840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40958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ea_ppt_master_blau_rv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7" name="Picture 7" descr="EEA_silber_RGB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4"/>
            <a:ext cx="1656184" cy="80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4"/>
            <a:ext cx="707197" cy="86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856966" cy="1224136"/>
          </a:xfrm>
        </p:spPr>
        <p:txBody>
          <a:bodyPr/>
          <a:lstStyle/>
          <a:p>
            <a:r>
              <a:rPr lang="de-DE" sz="2400" b="1" kern="1200" dirty="0" smtClean="0">
                <a:solidFill>
                  <a:srgbClr val="104D90"/>
                </a:solidFill>
                <a:latin typeface="+mn-lt"/>
                <a:ea typeface="ＭＳ Ｐゴシック" charset="-128"/>
                <a:cs typeface="ＭＳ Ｐゴシック" charset="-128"/>
              </a:rPr>
              <a:t>Nach dem eea ist vor dem eea</a:t>
            </a:r>
            <a:br>
              <a:rPr lang="de-DE" sz="2400" b="1" kern="1200" dirty="0" smtClean="0">
                <a:solidFill>
                  <a:srgbClr val="104D90"/>
                </a:solidFill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de-DE" sz="2400" kern="1200" dirty="0" smtClean="0">
                <a:solidFill>
                  <a:srgbClr val="104D90"/>
                </a:solidFill>
                <a:latin typeface="+mn-lt"/>
                <a:ea typeface="ＭＳ Ｐゴシック" charset="-128"/>
                <a:cs typeface="ＭＳ Ｐゴシック" charset="-128"/>
              </a:rPr>
              <a:t>Herzlichen Glückwunsch zur erfolgreichen eea-(Re-) Zertifizierung </a:t>
            </a:r>
            <a:br>
              <a:rPr lang="de-DE" sz="2400" kern="1200" dirty="0" smtClean="0">
                <a:solidFill>
                  <a:srgbClr val="104D90"/>
                </a:solidFill>
                <a:latin typeface="+mn-lt"/>
                <a:ea typeface="ＭＳ Ｐゴシック" charset="-128"/>
                <a:cs typeface="ＭＳ Ｐゴシック" charset="-128"/>
              </a:rPr>
            </a:br>
            <a:endParaRPr lang="de-DE" sz="2000" kern="1200" dirty="0">
              <a:solidFill>
                <a:srgbClr val="104D9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77315" y="6021288"/>
            <a:ext cx="4870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104D90"/>
                </a:solidFill>
              </a:rPr>
              <a:t>Walter Göppel, Geschäftsführer Energieagentur Ravensburg gGmbH</a:t>
            </a:r>
            <a:endParaRPr lang="de-DE" sz="1200" dirty="0">
              <a:solidFill>
                <a:srgbClr val="104D90"/>
              </a:solidFill>
            </a:endParaRPr>
          </a:p>
        </p:txBody>
      </p:sp>
      <p:pic>
        <p:nvPicPr>
          <p:cNvPr id="1026" name="Picture 2" descr="C:\Users\briemle\Desktop\Bilder Preisverleihung\20210521MST_066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18584"/>
            <a:ext cx="3600400" cy="389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25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536" y="908721"/>
            <a:ext cx="8064500" cy="85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200" b="1" i="0" u="none" strike="noStrike" cap="none" normalizeH="0" baseline="0" dirty="0" smtClean="0">
                <a:ln>
                  <a:noFill/>
                </a:ln>
                <a:solidFill>
                  <a:srgbClr val="104D90"/>
                </a:solidFill>
                <a:effectLst/>
                <a:latin typeface="Arial" pitchFamily="34" charset="0"/>
              </a:rPr>
              <a:t>Klimaschutzgesetz nach dem Urteil des Bundesverfassungsgerichtes</a:t>
            </a:r>
            <a:r>
              <a:rPr lang="de-DE" sz="2200" b="1" dirty="0">
                <a:solidFill>
                  <a:srgbClr val="104D90"/>
                </a:solidFill>
                <a:latin typeface="Arial" pitchFamily="34" charset="0"/>
              </a:rPr>
              <a:t> </a:t>
            </a:r>
            <a:r>
              <a:rPr lang="de-DE" sz="2200" b="1" dirty="0" smtClean="0">
                <a:solidFill>
                  <a:srgbClr val="104D90"/>
                </a:solidFill>
                <a:latin typeface="Arial" pitchFamily="34" charset="0"/>
              </a:rPr>
              <a:t>vom </a:t>
            </a:r>
            <a:r>
              <a:rPr kumimoji="0" lang="de-DE" sz="2200" b="1" i="0" u="none" strike="noStrike" cap="none" normalizeH="0" dirty="0" smtClean="0">
                <a:ln>
                  <a:noFill/>
                </a:ln>
                <a:solidFill>
                  <a:srgbClr val="104D90"/>
                </a:solidFill>
                <a:effectLst/>
                <a:latin typeface="Arial" pitchFamily="34" charset="0"/>
              </a:rPr>
              <a:t>12.05.2021</a:t>
            </a:r>
            <a:r>
              <a:rPr kumimoji="0" lang="de-DE" sz="2200" i="0" u="none" strike="noStrike" cap="none" normalizeH="0" baseline="0" dirty="0" smtClean="0">
                <a:ln>
                  <a:noFill/>
                </a:ln>
                <a:solidFill>
                  <a:srgbClr val="104D90"/>
                </a:solidFill>
                <a:effectLst/>
                <a:latin typeface="Arial" pitchFamily="34" charset="0"/>
              </a:rPr>
              <a:t/>
            </a:r>
            <a:br>
              <a:rPr kumimoji="0" lang="de-DE" sz="2200" i="0" u="none" strike="noStrike" cap="none" normalizeH="0" baseline="0" dirty="0" smtClean="0">
                <a:ln>
                  <a:noFill/>
                </a:ln>
                <a:solidFill>
                  <a:srgbClr val="104D90"/>
                </a:solidFill>
                <a:effectLst/>
                <a:latin typeface="Arial" pitchFamily="34" charset="0"/>
              </a:rPr>
            </a:br>
            <a:endParaRPr kumimoji="0" lang="de-DE" sz="22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771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5867947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Quelle: Bundesregierung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99082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>
          <a:xfrm>
            <a:off x="457200" y="2132856"/>
            <a:ext cx="8229600" cy="32403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rgbClr val="104D90"/>
                </a:solidFill>
              </a:rPr>
              <a:t>Jährliche Fortschreibung und Umsetzung des energie- und klimapolitischen </a:t>
            </a:r>
            <a:r>
              <a:rPr lang="de-DE" sz="1800" b="1" dirty="0" err="1" smtClean="0">
                <a:solidFill>
                  <a:srgbClr val="104D90"/>
                </a:solidFill>
              </a:rPr>
              <a:t>Aktivitätenprogrammes</a:t>
            </a:r>
            <a:r>
              <a:rPr lang="de-DE" sz="1800" b="1" dirty="0" smtClean="0">
                <a:solidFill>
                  <a:srgbClr val="104D90"/>
                </a:solidFill>
              </a:rPr>
              <a:t> / Erweitertes Energieteam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rgbClr val="104D90"/>
                </a:solidFill>
              </a:rPr>
              <a:t>Klimaneutrales und nachhaltiges Bauen bei zukünftigen kommunalen Gebäuden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104D90"/>
                </a:solidFill>
              </a:rPr>
              <a:t>Effizienzsteigerung Elektrizität bei den Gemeindeliegenschaften (22%)</a:t>
            </a:r>
            <a:endParaRPr lang="de-DE" sz="1800" b="1" dirty="0" smtClean="0">
              <a:solidFill>
                <a:srgbClr val="104D9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rgbClr val="104D90"/>
                </a:solidFill>
              </a:rPr>
              <a:t>Klimaneutrale Wohnraum- und Gewerbegebietsentwicklung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rgbClr val="104D90"/>
                </a:solidFill>
              </a:rPr>
              <a:t>„Strukturwandel in den Heizungskellern“ (Heizölanteil &gt; 42%)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rgbClr val="104D90"/>
                </a:solidFill>
              </a:rPr>
              <a:t>Klimaneutrales </a:t>
            </a:r>
            <a:r>
              <a:rPr lang="de-DE" sz="1800" b="1" dirty="0" err="1" smtClean="0">
                <a:solidFill>
                  <a:srgbClr val="104D90"/>
                </a:solidFill>
              </a:rPr>
              <a:t>Waldburg</a:t>
            </a:r>
            <a:r>
              <a:rPr lang="de-DE" sz="1800" b="1" dirty="0" smtClean="0">
                <a:solidFill>
                  <a:srgbClr val="104D90"/>
                </a:solidFill>
              </a:rPr>
              <a:t> sichtbar machen/</a:t>
            </a:r>
            <a:r>
              <a:rPr lang="de-DE" sz="1800" b="1" dirty="0">
                <a:solidFill>
                  <a:srgbClr val="104D90"/>
                </a:solidFill>
              </a:rPr>
              <a:t>E</a:t>
            </a:r>
            <a:r>
              <a:rPr lang="de-DE" sz="1800" b="1" dirty="0" smtClean="0">
                <a:solidFill>
                  <a:srgbClr val="104D90"/>
                </a:solidFill>
              </a:rPr>
              <a:t>inbindung aller Zielgruppen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rgbClr val="104D90"/>
                </a:solidFill>
              </a:rPr>
              <a:t>…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16000" cy="720000"/>
          </a:xfrm>
        </p:spPr>
        <p:txBody>
          <a:bodyPr/>
          <a:lstStyle/>
          <a:p>
            <a:r>
              <a:rPr lang="de-DE" dirty="0" err="1" smtClean="0"/>
              <a:t>Waldburg</a:t>
            </a:r>
            <a:r>
              <a:rPr lang="de-DE" dirty="0" smtClean="0"/>
              <a:t> hat gute Chancen zur „klimaneutralen Gemeinde“ und zur eea-Gold-Kommune, wenn: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267744" y="5661248"/>
            <a:ext cx="45481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104D90"/>
                </a:solidFill>
              </a:rPr>
              <a:t>www.energieagentur-ravensburg.de</a:t>
            </a:r>
            <a:endParaRPr lang="de-DE" sz="2000" b="1" dirty="0">
              <a:solidFill>
                <a:srgbClr val="104D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7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15325" cy="649288"/>
          </a:xfrm>
        </p:spPr>
        <p:txBody>
          <a:bodyPr/>
          <a:lstStyle/>
          <a:p>
            <a:r>
              <a:rPr lang="de-DE" altLang="de-DE" dirty="0" smtClean="0"/>
              <a:t>Messbarer Klimaschutz </a:t>
            </a:r>
            <a:br>
              <a:rPr lang="de-DE" altLang="de-DE" dirty="0" smtClean="0"/>
            </a:br>
            <a:r>
              <a:rPr lang="de-DE" altLang="de-DE" dirty="0" smtClean="0"/>
              <a:t>in </a:t>
            </a:r>
            <a:r>
              <a:rPr lang="de-DE" altLang="de-DE" dirty="0"/>
              <a:t>der Region </a:t>
            </a:r>
            <a:r>
              <a:rPr lang="de-DE" altLang="de-DE" dirty="0" smtClean="0"/>
              <a:t>Bodensee-Oberschwaben</a:t>
            </a:r>
            <a:endParaRPr lang="de-DE" altLang="de-DE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4860032" y="2021408"/>
            <a:ext cx="3888432" cy="3296480"/>
          </a:xfrm>
          <a:prstGeom prst="rect">
            <a:avLst/>
          </a:prstGeom>
          <a:solidFill>
            <a:schemeClr val="bg1"/>
          </a:solidFill>
          <a:ln>
            <a:solidFill>
              <a:srgbClr val="104D90"/>
            </a:solidFill>
          </a:ln>
          <a:extLst/>
        </p:spPr>
        <p:txBody>
          <a:bodyPr wrap="square">
            <a:spAutoFit/>
          </a:bodyPr>
          <a:lstStyle>
            <a:lvl1pPr marL="250825" indent="-2508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33400" lvl="1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cs typeface="Arial" pitchFamily="34" charset="0"/>
              </a:rPr>
              <a:t>59 </a:t>
            </a:r>
            <a:r>
              <a:rPr lang="de-DE" altLang="de-DE" sz="1400" dirty="0" smtClean="0">
                <a:cs typeface="Arial" pitchFamily="34" charset="0"/>
              </a:rPr>
              <a:t>Klimaschutzkommunen, davon </a:t>
            </a:r>
            <a:br>
              <a:rPr lang="de-DE" altLang="de-DE" sz="1400" dirty="0" smtClean="0">
                <a:cs typeface="Arial" pitchFamily="34" charset="0"/>
              </a:rPr>
            </a:br>
            <a:r>
              <a:rPr lang="de-DE" altLang="de-DE" sz="1400" dirty="0" smtClean="0">
                <a:cs typeface="Arial" pitchFamily="34" charset="0"/>
              </a:rPr>
              <a:t>11 mit „eea-Gold“ zertifiziert</a:t>
            </a:r>
            <a:endParaRPr lang="de-DE" altLang="de-DE" sz="1400" dirty="0">
              <a:cs typeface="Arial" pitchFamily="34" charset="0"/>
            </a:endParaRPr>
          </a:p>
          <a:p>
            <a:pPr marL="533400" lvl="1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cs typeface="Arial" pitchFamily="34" charset="0"/>
              </a:rPr>
              <a:t>Zahlreiche gemeinsame Produkte/Projekte </a:t>
            </a:r>
            <a:r>
              <a:rPr lang="de-DE" altLang="de-DE" sz="1400" dirty="0" smtClean="0">
                <a:cs typeface="Arial" pitchFamily="34" charset="0"/>
              </a:rPr>
              <a:t>mitentwickelt</a:t>
            </a:r>
            <a:r>
              <a:rPr lang="de-DE" altLang="de-DE" sz="1400" dirty="0">
                <a:cs typeface="Arial" pitchFamily="34" charset="0"/>
              </a:rPr>
              <a:t>, wie z.B.</a:t>
            </a:r>
          </a:p>
          <a:p>
            <a:pPr marL="990600" lvl="2" indent="-285750">
              <a:lnSpc>
                <a:spcPct val="120000"/>
              </a:lnSpc>
              <a:spcAft>
                <a:spcPts val="500"/>
              </a:spcAft>
              <a:buFont typeface="Symbol" panose="05050102010706020507" pitchFamily="18" charset="2"/>
              <a:buChar char="-"/>
            </a:pPr>
            <a:r>
              <a:rPr lang="de-DE" altLang="de-DE" sz="1400" dirty="0">
                <a:cs typeface="Arial" pitchFamily="34" charset="0"/>
              </a:rPr>
              <a:t>Klimaschutzkonzepte mit Bürgerbeteiligungen</a:t>
            </a:r>
          </a:p>
          <a:p>
            <a:pPr marL="990600" lvl="2" indent="-285750">
              <a:lnSpc>
                <a:spcPct val="120000"/>
              </a:lnSpc>
              <a:spcAft>
                <a:spcPts val="500"/>
              </a:spcAft>
              <a:buFont typeface="Symbol" panose="05050102010706020507" pitchFamily="18" charset="2"/>
              <a:buChar char="-"/>
            </a:pPr>
            <a:r>
              <a:rPr lang="de-DE" altLang="de-DE" sz="1400" dirty="0" smtClean="0">
                <a:cs typeface="Arial" pitchFamily="34" charset="0"/>
              </a:rPr>
              <a:t>Mitentwicklung </a:t>
            </a:r>
            <a:r>
              <a:rPr lang="de-DE" altLang="de-DE" sz="1400" dirty="0">
                <a:cs typeface="Arial" pitchFamily="34" charset="0"/>
              </a:rPr>
              <a:t>klimaneutrales und bezahlbares </a:t>
            </a:r>
            <a:r>
              <a:rPr lang="de-DE" altLang="de-DE" sz="1400" dirty="0" smtClean="0">
                <a:cs typeface="Arial" pitchFamily="34" charset="0"/>
              </a:rPr>
              <a:t>Wohnen</a:t>
            </a:r>
          </a:p>
          <a:p>
            <a:pPr marL="990600" lvl="2" indent="-285750">
              <a:lnSpc>
                <a:spcPct val="120000"/>
              </a:lnSpc>
              <a:spcAft>
                <a:spcPts val="500"/>
              </a:spcAft>
              <a:buFont typeface="Symbol" panose="05050102010706020507" pitchFamily="18" charset="2"/>
              <a:buChar char="-"/>
            </a:pPr>
            <a:r>
              <a:rPr lang="de-DE" altLang="de-DE" sz="1400" dirty="0" smtClean="0">
                <a:cs typeface="Arial" pitchFamily="34" charset="0"/>
              </a:rPr>
              <a:t>KfW-geförderte Quartierskonzepte</a:t>
            </a:r>
          </a:p>
          <a:p>
            <a:pPr marL="533400" lvl="1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cs typeface="Arial" pitchFamily="34" charset="0"/>
              </a:rPr>
              <a:t>……..</a:t>
            </a:r>
            <a:r>
              <a:rPr lang="de-DE" altLang="de-DE" sz="1400" dirty="0" smtClean="0">
                <a:latin typeface="+mn-lt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2999"/>
            <a:ext cx="4214599" cy="508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01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508"/>
            <a:ext cx="81724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Stärken und Potenziale – eea-(Re-) Zertifizierung der Gemeinde </a:t>
            </a:r>
            <a:r>
              <a:rPr lang="de-DE" dirty="0" err="1" smtClean="0"/>
              <a:t>Waldburg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1" y="2060848"/>
            <a:ext cx="151216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04D90"/>
                </a:solidFill>
              </a:rPr>
              <a:t>rd. 70% </a:t>
            </a:r>
            <a:r>
              <a:rPr lang="de-DE" sz="1400" b="1" dirty="0" smtClean="0">
                <a:solidFill>
                  <a:srgbClr val="00B050"/>
                </a:solidFill>
              </a:rPr>
              <a:t>(+ 6%)</a:t>
            </a:r>
            <a:endParaRPr lang="de-DE" sz="1400" b="1" dirty="0">
              <a:solidFill>
                <a:srgbClr val="00B05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16216" y="2636912"/>
            <a:ext cx="165970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04D90"/>
                </a:solidFill>
              </a:rPr>
              <a:t>rd. 63% </a:t>
            </a:r>
            <a:r>
              <a:rPr lang="de-DE" sz="1400" b="1" dirty="0">
                <a:solidFill>
                  <a:srgbClr val="00B050"/>
                </a:solidFill>
              </a:rPr>
              <a:t>(+ </a:t>
            </a:r>
            <a:r>
              <a:rPr lang="de-DE" sz="1400" b="1" dirty="0" smtClean="0">
                <a:solidFill>
                  <a:srgbClr val="00B050"/>
                </a:solidFill>
              </a:rPr>
              <a:t>23%)</a:t>
            </a:r>
            <a:endParaRPr lang="de-DE" sz="1400" b="1" dirty="0">
              <a:solidFill>
                <a:srgbClr val="104D9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00192" y="4268616"/>
            <a:ext cx="151216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04D90"/>
                </a:solidFill>
              </a:rPr>
              <a:t>rd. 82% </a:t>
            </a:r>
            <a:r>
              <a:rPr lang="de-DE" sz="1400" b="1" dirty="0">
                <a:solidFill>
                  <a:srgbClr val="00B050"/>
                </a:solidFill>
              </a:rPr>
              <a:t>(+ </a:t>
            </a:r>
            <a:r>
              <a:rPr lang="de-DE" sz="1400" b="1" dirty="0" smtClean="0">
                <a:solidFill>
                  <a:srgbClr val="00B050"/>
                </a:solidFill>
              </a:rPr>
              <a:t>25%)</a:t>
            </a:r>
            <a:endParaRPr lang="de-DE" sz="1400" b="1" dirty="0">
              <a:solidFill>
                <a:srgbClr val="104D9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9712" y="4808325"/>
            <a:ext cx="157244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04D90"/>
                </a:solidFill>
              </a:rPr>
              <a:t>rd. 78% </a:t>
            </a:r>
            <a:r>
              <a:rPr lang="de-DE" sz="1400" b="1" dirty="0">
                <a:solidFill>
                  <a:srgbClr val="00B050"/>
                </a:solidFill>
              </a:rPr>
              <a:t>(+ </a:t>
            </a:r>
            <a:r>
              <a:rPr lang="de-DE" sz="1400" b="1" dirty="0" smtClean="0">
                <a:solidFill>
                  <a:srgbClr val="00B050"/>
                </a:solidFill>
              </a:rPr>
              <a:t>12%)</a:t>
            </a:r>
            <a:endParaRPr lang="de-DE" sz="1400" b="1" dirty="0">
              <a:solidFill>
                <a:srgbClr val="104D9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9552" y="4290498"/>
            <a:ext cx="142641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04D90"/>
                </a:solidFill>
              </a:rPr>
              <a:t>rd. 79% </a:t>
            </a:r>
            <a:r>
              <a:rPr lang="de-DE" sz="1400" b="1" dirty="0">
                <a:solidFill>
                  <a:srgbClr val="00B050"/>
                </a:solidFill>
              </a:rPr>
              <a:t>(+ </a:t>
            </a:r>
            <a:r>
              <a:rPr lang="de-DE" sz="1400" b="1" dirty="0" smtClean="0">
                <a:solidFill>
                  <a:srgbClr val="00B050"/>
                </a:solidFill>
              </a:rPr>
              <a:t>4%)</a:t>
            </a:r>
            <a:endParaRPr lang="de-DE" sz="1400" b="1" dirty="0">
              <a:solidFill>
                <a:srgbClr val="104D9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2628991"/>
            <a:ext cx="144016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04D90"/>
                </a:solidFill>
              </a:rPr>
              <a:t>rd. 60% </a:t>
            </a:r>
            <a:r>
              <a:rPr lang="de-DE" sz="1400" b="1" dirty="0">
                <a:solidFill>
                  <a:srgbClr val="00B050"/>
                </a:solidFill>
              </a:rPr>
              <a:t>(+ </a:t>
            </a:r>
            <a:r>
              <a:rPr lang="de-DE" sz="1400" b="1" dirty="0" smtClean="0">
                <a:solidFill>
                  <a:srgbClr val="00B050"/>
                </a:solidFill>
              </a:rPr>
              <a:t>1%)</a:t>
            </a:r>
            <a:endParaRPr lang="de-DE" sz="1400" b="1" dirty="0">
              <a:solidFill>
                <a:srgbClr val="104D9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93462" y="5304258"/>
            <a:ext cx="373050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104D90"/>
                </a:solidFill>
              </a:rPr>
              <a:t>Umsetzungsgrad: rd. </a:t>
            </a:r>
            <a:r>
              <a:rPr lang="de-DE" sz="1800" b="1" dirty="0" smtClean="0">
                <a:solidFill>
                  <a:srgbClr val="104D90"/>
                </a:solidFill>
              </a:rPr>
              <a:t>70% </a:t>
            </a:r>
            <a:r>
              <a:rPr lang="de-DE" sz="1800" b="1" dirty="0">
                <a:solidFill>
                  <a:srgbClr val="00B050"/>
                </a:solidFill>
              </a:rPr>
              <a:t>(+ 12%)</a:t>
            </a:r>
            <a:endParaRPr lang="de-DE" sz="1800" b="1" dirty="0">
              <a:solidFill>
                <a:srgbClr val="104D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9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026080"/>
            <a:ext cx="8316000" cy="864096"/>
          </a:xfrm>
        </p:spPr>
        <p:txBody>
          <a:bodyPr/>
          <a:lstStyle/>
          <a:p>
            <a:r>
              <a:rPr lang="de-DE" dirty="0" smtClean="0"/>
              <a:t>Gesamtwärmeverbrauch in </a:t>
            </a:r>
            <a:r>
              <a:rPr lang="de-DE" dirty="0" err="1" smtClean="0"/>
              <a:t>Waldburg</a:t>
            </a:r>
            <a:r>
              <a:rPr lang="de-DE" dirty="0" smtClean="0"/>
              <a:t> in Farben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41" y="1593280"/>
            <a:ext cx="6966648" cy="43560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607" y="5877272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1600" kern="0" dirty="0" smtClean="0">
                <a:solidFill>
                  <a:schemeClr val="tx1"/>
                </a:solidFill>
              </a:rPr>
              <a:t>Gesamtwärmeverbrauch: ca. 19,98 Mio. kWh/Jahr, davon EE-Anteil ca. 28%</a:t>
            </a:r>
          </a:p>
          <a:p>
            <a:r>
              <a:rPr lang="de-DE" sz="1600" kern="0" dirty="0" smtClean="0">
                <a:solidFill>
                  <a:schemeClr val="tx1"/>
                </a:solidFill>
              </a:rPr>
              <a:t>Wärmeverbrauch Gemeindeliegenschaften: ca. 0,85 Mio. kWh/Jahr, davon EE-Anteil 11%</a:t>
            </a:r>
            <a:endParaRPr lang="de-DE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11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7504" y="980728"/>
            <a:ext cx="8784976" cy="7191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4D9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4D90"/>
                </a:solidFill>
                <a:latin typeface="Frutiger LT 55 Roman" pitchFamily="34" charset="0"/>
                <a:ea typeface="ＭＳ Ｐゴシック" pitchFamily="-11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4D90"/>
                </a:solidFill>
                <a:latin typeface="Frutiger LT 55 Roman" pitchFamily="34" charset="0"/>
                <a:ea typeface="ＭＳ Ｐゴシック" pitchFamily="-11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4D90"/>
                </a:solidFill>
                <a:latin typeface="Frutiger LT 55 Roman" pitchFamily="34" charset="0"/>
                <a:ea typeface="ＭＳ Ｐゴシック" pitchFamily="-11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4D90"/>
                </a:solidFill>
                <a:latin typeface="Frutiger LT 55 Roman" pitchFamily="34" charset="0"/>
                <a:ea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4D90"/>
                </a:solidFill>
                <a:latin typeface="Frutiger LT 55 Roman" pitchFamily="34" charset="0"/>
                <a:ea typeface="ＭＳ Ｐゴシック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4D90"/>
                </a:solidFill>
                <a:latin typeface="Frutiger LT 55 Roman" pitchFamily="34" charset="0"/>
                <a:ea typeface="ＭＳ Ｐゴシック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4D90"/>
                </a:solidFill>
                <a:latin typeface="Frutiger LT 55 Roman" pitchFamily="34" charset="0"/>
                <a:ea typeface="ＭＳ Ｐゴシック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4D90"/>
                </a:solidFill>
                <a:latin typeface="Frutiger LT 55 Roman" pitchFamily="34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e-DE" sz="2200" kern="0" dirty="0" smtClean="0"/>
              <a:t>Energiewende in </a:t>
            </a:r>
            <a:r>
              <a:rPr lang="de-DE" sz="2200" kern="0" dirty="0" err="1" smtClean="0"/>
              <a:t>Waldburg</a:t>
            </a:r>
            <a:endParaRPr lang="de-DE" sz="2200" kern="0" dirty="0" smtClean="0"/>
          </a:p>
          <a:p>
            <a:pPr algn="ctr" eaLnBrk="1" hangingPunct="1"/>
            <a:r>
              <a:rPr lang="de-DE" sz="2000" b="0" kern="0" dirty="0" smtClean="0"/>
              <a:t>- Entwicklung Stromverbrauch nach Verbrauchsarten</a:t>
            </a:r>
            <a:r>
              <a:rPr lang="de-DE" sz="2000" kern="0" dirty="0" smtClean="0"/>
              <a:t/>
            </a:r>
            <a:br>
              <a:rPr lang="de-DE" sz="2000" kern="0" dirty="0" smtClean="0"/>
            </a:br>
            <a:endParaRPr lang="de-DE" sz="2000" b="0" kern="0" dirty="0"/>
          </a:p>
        </p:txBody>
      </p:sp>
      <p:sp>
        <p:nvSpPr>
          <p:cNvPr id="3" name="Textfeld 2"/>
          <p:cNvSpPr txBox="1"/>
          <p:nvPr/>
        </p:nvSpPr>
        <p:spPr>
          <a:xfrm>
            <a:off x="1683375" y="5761709"/>
            <a:ext cx="58409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104D90"/>
                </a:solidFill>
              </a:rPr>
              <a:t>Gesamtstromverbrauch 2018: 10,15 Mio. kWh</a:t>
            </a:r>
          </a:p>
          <a:p>
            <a:r>
              <a:rPr lang="de-DE" sz="1600" dirty="0" smtClean="0">
                <a:solidFill>
                  <a:srgbClr val="104D90"/>
                </a:solidFill>
              </a:rPr>
              <a:t>Gesamtstromverbrauchsentwicklung 2016 – 2018: </a:t>
            </a:r>
            <a:r>
              <a:rPr lang="de-DE" sz="1600" dirty="0" smtClean="0">
                <a:solidFill>
                  <a:srgbClr val="FF0000"/>
                </a:solidFill>
              </a:rPr>
              <a:t>- 2,2%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10848" y="5510539"/>
            <a:ext cx="1196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Quelle: Netze BW</a:t>
            </a:r>
            <a:endParaRPr lang="de-DE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9865"/>
            <a:ext cx="6048672" cy="38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36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9638"/>
            <a:ext cx="8097838" cy="719137"/>
          </a:xfrm>
        </p:spPr>
        <p:txBody>
          <a:bodyPr/>
          <a:lstStyle/>
          <a:p>
            <a:pPr algn="ctr"/>
            <a:r>
              <a:rPr lang="de-DE" sz="2200" dirty="0" smtClean="0"/>
              <a:t>Energiewende in </a:t>
            </a:r>
            <a:r>
              <a:rPr lang="de-DE" sz="2200" dirty="0" err="1" smtClean="0"/>
              <a:t>Waldburg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000" b="0" dirty="0"/>
              <a:t>-</a:t>
            </a:r>
            <a:r>
              <a:rPr lang="de-DE" sz="2000" b="0" dirty="0" smtClean="0"/>
              <a:t> Erneuerbare Stromerzeugung </a:t>
            </a:r>
            <a:endParaRPr lang="de-DE" sz="2000" b="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5661248"/>
            <a:ext cx="69847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104D90"/>
                </a:solidFill>
              </a:rPr>
              <a:t>Gesamtstromverbrauch 2018: 10,16 Mio. kWh </a:t>
            </a:r>
            <a:endParaRPr lang="de-DE" sz="1600" dirty="0" smtClean="0">
              <a:solidFill>
                <a:srgbClr val="104D90"/>
              </a:solidFill>
            </a:endParaRPr>
          </a:p>
          <a:p>
            <a:r>
              <a:rPr lang="de-DE" sz="1600" dirty="0" smtClean="0">
                <a:solidFill>
                  <a:srgbClr val="104D90"/>
                </a:solidFill>
              </a:rPr>
              <a:t>EE-Einspeisung 2018: 3,74 Mio. kWh/Jahr – entspricht ca. 36,8% EE-Anteil</a:t>
            </a:r>
            <a:endParaRPr lang="de-DE" sz="1600" dirty="0">
              <a:solidFill>
                <a:srgbClr val="104D9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00192" y="5350951"/>
            <a:ext cx="1196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Quelle: Netze BW</a:t>
            </a:r>
            <a:endParaRPr lang="de-DE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82" y="1612296"/>
            <a:ext cx="5892974" cy="377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98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268840"/>
            <a:ext cx="9396536" cy="503976"/>
          </a:xfrm>
        </p:spPr>
        <p:txBody>
          <a:bodyPr/>
          <a:lstStyle/>
          <a:p>
            <a:r>
              <a:rPr lang="de-DE" dirty="0" err="1" smtClean="0"/>
              <a:t>Waldburg</a:t>
            </a:r>
            <a:r>
              <a:rPr lang="de-DE" dirty="0" smtClean="0"/>
              <a:t>: 33,6%iger Solarstromanteil und weitere Potenziale?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91" y="1844824"/>
            <a:ext cx="6966645" cy="43560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29691" y="6200824"/>
            <a:ext cx="25285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104D90"/>
                </a:solidFill>
              </a:rPr>
              <a:t>www.ea-rv.de/solaratlas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2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7544" y="90871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104D90"/>
                </a:solidFill>
              </a:rPr>
              <a:t>Effizienz der kommunalen Gebäude und Straßenbeleuchtung:</a:t>
            </a:r>
            <a:endParaRPr lang="de-DE" b="1" dirty="0">
              <a:solidFill>
                <a:srgbClr val="104D90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99238"/>
              </p:ext>
            </p:extLst>
          </p:nvPr>
        </p:nvGraphicFramePr>
        <p:xfrm>
          <a:off x="1259633" y="2060848"/>
          <a:ext cx="6768751" cy="3509094"/>
        </p:xfrm>
        <a:graphic>
          <a:graphicData uri="http://schemas.openxmlformats.org/drawingml/2006/table">
            <a:tbl>
              <a:tblPr firstRow="1" firstCol="1" bandRow="1"/>
              <a:tblGrid>
                <a:gridCol w="1969742"/>
                <a:gridCol w="1558650"/>
                <a:gridCol w="1521311"/>
                <a:gridCol w="1719048"/>
              </a:tblGrid>
              <a:tr h="45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Effizienzarten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Minimum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Maximum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Waldburg</a:t>
                      </a:r>
                      <a:endParaRPr lang="de-DE" sz="1600" b="1" kern="12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Audit 2020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69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Wärmeeffizienz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ca. 9%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ca. 91%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ca. 91%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Stromeffizienz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ca. 3</a:t>
                      </a: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ca. 82%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ca. 22%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Wassereffizienz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r>
                        <a:rPr lang="de-DE" sz="16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16</a:t>
                      </a: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ca. 77%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ca. 40%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Effizienz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Straßenbeleuchtung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kWh/Lichtpunkt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80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380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114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LED-Anteil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10%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606" marR="61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98%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606" marR="61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27%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642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7544" y="90871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104D90"/>
                </a:solidFill>
              </a:rPr>
              <a:t>CO</a:t>
            </a:r>
            <a:r>
              <a:rPr lang="de-DE" sz="1400" b="1" dirty="0" smtClean="0">
                <a:solidFill>
                  <a:srgbClr val="104D90"/>
                </a:solidFill>
              </a:rPr>
              <a:t>2</a:t>
            </a:r>
            <a:r>
              <a:rPr lang="de-DE" b="1" dirty="0" smtClean="0">
                <a:solidFill>
                  <a:srgbClr val="104D90"/>
                </a:solidFill>
              </a:rPr>
              <a:t>-Ausstoß </a:t>
            </a:r>
            <a:r>
              <a:rPr lang="de-DE" b="1" dirty="0" smtClean="0">
                <a:solidFill>
                  <a:srgbClr val="104D90"/>
                </a:solidFill>
              </a:rPr>
              <a:t>pro Einwohner in </a:t>
            </a:r>
            <a:r>
              <a:rPr lang="de-DE" b="1" dirty="0" err="1" smtClean="0">
                <a:solidFill>
                  <a:srgbClr val="104D90"/>
                </a:solidFill>
              </a:rPr>
              <a:t>Waldburg</a:t>
            </a:r>
            <a:r>
              <a:rPr lang="de-DE" b="1" dirty="0" smtClean="0">
                <a:solidFill>
                  <a:srgbClr val="104D90"/>
                </a:solidFill>
              </a:rPr>
              <a:t> – </a:t>
            </a:r>
          </a:p>
          <a:p>
            <a:r>
              <a:rPr lang="de-DE" b="1" dirty="0" smtClean="0">
                <a:solidFill>
                  <a:srgbClr val="104D90"/>
                </a:solidFill>
              </a:rPr>
              <a:t>Klimaneutral bis zum </a:t>
            </a:r>
            <a:r>
              <a:rPr lang="de-DE" b="1" dirty="0" smtClean="0">
                <a:solidFill>
                  <a:srgbClr val="104D90"/>
                </a:solidFill>
              </a:rPr>
              <a:t>Jahr 2050?</a:t>
            </a:r>
            <a:endParaRPr lang="de-DE" b="1" dirty="0">
              <a:solidFill>
                <a:srgbClr val="104D9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73250"/>
            <a:ext cx="78486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76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Bildschirmpräsentation (4:3)</PresentationFormat>
  <Paragraphs>75</Paragraphs>
  <Slides>11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Leere Präsentation</vt:lpstr>
      <vt:lpstr>Nach dem eea ist vor dem eea Herzlichen Glückwunsch zur erfolgreichen eea-(Re-) Zertifizierung  </vt:lpstr>
      <vt:lpstr>Messbarer Klimaschutz  in der Region Bodensee-Oberschwaben</vt:lpstr>
      <vt:lpstr>Stärken und Potenziale – eea-(Re-) Zertifizierung der Gemeinde Waldburg</vt:lpstr>
      <vt:lpstr>Gesamtwärmeverbrauch in Waldburg in Farben </vt:lpstr>
      <vt:lpstr>PowerPoint-Präsentation</vt:lpstr>
      <vt:lpstr>Energiewende in Waldburg - Erneuerbare Stromerzeugung </vt:lpstr>
      <vt:lpstr>Waldburg: 33,6%iger Solarstromanteil und weitere Potenziale? </vt:lpstr>
      <vt:lpstr>PowerPoint-Präsentation</vt:lpstr>
      <vt:lpstr>PowerPoint-Präsentation</vt:lpstr>
      <vt:lpstr>Klimaschutzgesetz nach dem Urteil des Bundesverfassungsgerichtes vom 12.05.2021 </vt:lpstr>
      <vt:lpstr>Waldburg hat gute Chancen zur „klimaneutralen Gemeinde“ und zur eea-Gold-Kommune, wenn:</vt:lpstr>
    </vt:vector>
  </TitlesOfParts>
  <Company>d-werk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Uli Jassniger</dc:creator>
  <cp:lastModifiedBy>briemle</cp:lastModifiedBy>
  <cp:revision>225</cp:revision>
  <cp:lastPrinted>2020-04-23T08:25:01Z</cp:lastPrinted>
  <dcterms:created xsi:type="dcterms:W3CDTF">2013-01-09T15:05:27Z</dcterms:created>
  <dcterms:modified xsi:type="dcterms:W3CDTF">2021-06-08T11:24:24Z</dcterms:modified>
</cp:coreProperties>
</file>